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171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Stijl, licht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ijl, gemiddeld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94694"/>
  </p:normalViewPr>
  <p:slideViewPr>
    <p:cSldViewPr snapToGrid="0">
      <p:cViewPr varScale="1">
        <p:scale>
          <a:sx n="60" d="100"/>
          <a:sy n="60" d="100"/>
        </p:scale>
        <p:origin x="51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CA0CDB-5462-F64C-9353-EB88AAAB8115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nl-NL"/>
        </a:p>
      </dgm:t>
    </dgm:pt>
    <dgm:pt modelId="{3757EBEB-469E-B241-8DB3-5912EC56DB21}">
      <dgm:prSet phldrT="[Tekst]" custT="1"/>
      <dgm:spPr/>
      <dgm:t>
        <a:bodyPr/>
        <a:lstStyle/>
        <a:p>
          <a:pPr algn="ctr"/>
          <a:r>
            <a:rPr lang="nl-NL" sz="1800" b="1" i="0" dirty="0">
              <a:latin typeface="Helvetica Light" panose="020B0403020202020204" pitchFamily="34" charset="0"/>
            </a:rPr>
            <a:t>Ontwikkeling product/dienst</a:t>
          </a:r>
        </a:p>
        <a:p>
          <a:pPr algn="ctr"/>
          <a:endParaRPr lang="nl-NL" sz="1800" b="0" i="0" dirty="0">
            <a:latin typeface="Helvetica Light" panose="020B0403020202020204" pitchFamily="34" charset="0"/>
          </a:endParaRPr>
        </a:p>
        <a:p>
          <a:pPr algn="l"/>
          <a:r>
            <a:rPr lang="nl-NL" sz="1800" b="0" i="0" dirty="0">
              <a:latin typeface="Helvetica Light" panose="020B0403020202020204" pitchFamily="34" charset="0"/>
            </a:rPr>
            <a:t>Verantwoordelijk: John en zijn ontwikkelteam in opdracht van directie</a:t>
          </a:r>
        </a:p>
        <a:p>
          <a:pPr algn="l"/>
          <a:r>
            <a:rPr lang="nl-NL" sz="1800" b="0" i="0" dirty="0">
              <a:latin typeface="Helvetica Light" panose="020B0403020202020204" pitchFamily="34" charset="0"/>
            </a:rPr>
            <a:t>Werkwijze: zie checklist productontwikkeling</a:t>
          </a:r>
        </a:p>
        <a:p>
          <a:pPr algn="l"/>
          <a:r>
            <a:rPr lang="nl-NL" sz="1800" b="0" i="0" dirty="0">
              <a:latin typeface="Helvetica Light" panose="020B0403020202020204" pitchFamily="34" charset="0"/>
            </a:rPr>
            <a:t>Overlegstructuur: wekelijks innovatieoverleg</a:t>
          </a:r>
        </a:p>
        <a:p>
          <a:pPr algn="ctr"/>
          <a:endParaRPr lang="nl-NL" sz="1800" b="1" i="0" dirty="0">
            <a:latin typeface="Helvetica Light" panose="020B0403020202020204" pitchFamily="34" charset="0"/>
          </a:endParaRPr>
        </a:p>
      </dgm:t>
    </dgm:pt>
    <dgm:pt modelId="{66A8DFB0-4C46-F046-8A78-FD9459F7B95F}" type="parTrans" cxnId="{8D97697A-C24C-0D49-802B-74D3B25B3B1A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4EA3CBAF-D3EC-1B48-B225-37C5F3DBA4F0}" type="sibTrans" cxnId="{8D97697A-C24C-0D49-802B-74D3B25B3B1A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57A71911-D88D-9544-90CA-557E2A310DFF}">
      <dgm:prSet phldrT="[Tekst]" custT="1"/>
      <dgm:spPr/>
      <dgm:t>
        <a:bodyPr/>
        <a:lstStyle/>
        <a:p>
          <a:pPr algn="ctr"/>
          <a:r>
            <a:rPr lang="nl-NL" sz="1800" b="1" i="0" dirty="0" err="1">
              <a:latin typeface="Helvetica Light" panose="020B0403020202020204" pitchFamily="34" charset="0"/>
            </a:rPr>
            <a:t>Vermarkten</a:t>
          </a:r>
          <a:r>
            <a:rPr lang="nl-NL" sz="1800" b="1" i="0" dirty="0">
              <a:latin typeface="Helvetica Light" panose="020B0403020202020204" pitchFamily="34" charset="0"/>
            </a:rPr>
            <a:t> &amp; verkopen</a:t>
          </a:r>
        </a:p>
        <a:p>
          <a:pPr algn="l"/>
          <a:endParaRPr lang="nl-NL" sz="1800" b="0" i="0" dirty="0">
            <a:latin typeface="Helvetica Light" panose="020B0403020202020204" pitchFamily="34" charset="0"/>
          </a:endParaRPr>
        </a:p>
        <a:p>
          <a:pPr algn="l"/>
          <a:r>
            <a:rPr lang="nl-NL" sz="1800" b="0" i="0" dirty="0">
              <a:latin typeface="Helvetica Light" panose="020B0403020202020204" pitchFamily="34" charset="0"/>
            </a:rPr>
            <a:t>Verantwoordelijk: </a:t>
          </a:r>
          <a:r>
            <a:rPr lang="nl-NL" sz="1800" b="0" i="0" dirty="0" err="1">
              <a:latin typeface="Helvetica Light" panose="020B0403020202020204" pitchFamily="34" charset="0"/>
            </a:rPr>
            <a:t>Charlene</a:t>
          </a:r>
          <a:r>
            <a:rPr lang="nl-NL" sz="1800" b="0" i="0" dirty="0">
              <a:latin typeface="Helvetica Light" panose="020B0403020202020204" pitchFamily="34" charset="0"/>
            </a:rPr>
            <a:t> en haar marketingteam (lead) en Edwin met zijn salesteam i.o.v. directie</a:t>
          </a:r>
        </a:p>
        <a:p>
          <a:pPr algn="l"/>
          <a:r>
            <a:rPr lang="nl-NL" sz="1800" b="0" i="0" dirty="0">
              <a:latin typeface="Helvetica Light" panose="020B0403020202020204" pitchFamily="34" charset="0"/>
            </a:rPr>
            <a:t>Werkwijze: zie checklists marketing &amp; sales</a:t>
          </a:r>
        </a:p>
        <a:p>
          <a:pPr algn="l"/>
          <a:r>
            <a:rPr lang="nl-NL" sz="1800" b="0" i="0" dirty="0">
              <a:latin typeface="Helvetica Light" panose="020B0403020202020204" pitchFamily="34" charset="0"/>
            </a:rPr>
            <a:t>Overlegstructuur: wekelijks sales &amp; marketingoverleg</a:t>
          </a:r>
        </a:p>
      </dgm:t>
    </dgm:pt>
    <dgm:pt modelId="{132278AF-3E97-2740-9E3D-15C83B0984E3}" type="parTrans" cxnId="{FB159F74-1FD9-5A4D-B976-45A24B9F96E2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D6A2E46D-29F1-6E4B-AFAC-939C6A68DB13}" type="sibTrans" cxnId="{FB159F74-1FD9-5A4D-B976-45A24B9F96E2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ECDA253F-E742-5D4F-B212-01AA5D55A067}">
      <dgm:prSet custT="1"/>
      <dgm:spPr/>
      <dgm:t>
        <a:bodyPr/>
        <a:lstStyle/>
        <a:p>
          <a:r>
            <a:rPr lang="nl-NL" sz="1800" b="1" i="0" dirty="0" err="1">
              <a:latin typeface="Helvetica Light" panose="020B0403020202020204" pitchFamily="34" charset="0"/>
            </a:rPr>
            <a:t>Nurturen</a:t>
          </a:r>
          <a:endParaRPr lang="nl-NL" sz="1800" b="1" i="0" dirty="0">
            <a:latin typeface="Helvetica Light" panose="020B0403020202020204" pitchFamily="34" charset="0"/>
          </a:endParaRPr>
        </a:p>
        <a:p>
          <a:endParaRPr lang="nl-NL" sz="1800" b="1" i="0" dirty="0">
            <a:latin typeface="Helvetica Light" panose="020B0403020202020204" pitchFamily="34" charset="0"/>
          </a:endParaRPr>
        </a:p>
        <a:p>
          <a:r>
            <a:rPr lang="nl-NL" sz="1800" b="0" i="0" dirty="0">
              <a:latin typeface="Helvetica Light" panose="020B0403020202020204" pitchFamily="34" charset="0"/>
            </a:rPr>
            <a:t>Verantwoordelijk: </a:t>
          </a:r>
          <a:r>
            <a:rPr lang="nl-NL" sz="1800" b="0" i="0" dirty="0" err="1">
              <a:latin typeface="Helvetica Light" panose="020B0403020202020204" pitchFamily="34" charset="0"/>
            </a:rPr>
            <a:t>Charlene</a:t>
          </a:r>
          <a:r>
            <a:rPr lang="nl-NL" sz="1800" b="0" i="0" dirty="0">
              <a:latin typeface="Helvetica Light" panose="020B0403020202020204" pitchFamily="34" charset="0"/>
            </a:rPr>
            <a:t> en haar marketingteam en Edwin met zijn salesteam (lead) i.o.v. salesdirecteur</a:t>
          </a:r>
        </a:p>
        <a:p>
          <a:r>
            <a:rPr lang="nl-NL" sz="1800" b="0" i="0" dirty="0">
              <a:latin typeface="Helvetica Light" panose="020B0403020202020204" pitchFamily="34" charset="0"/>
            </a:rPr>
            <a:t>Werkwijze: zie checklist </a:t>
          </a:r>
          <a:r>
            <a:rPr lang="nl-NL" sz="1800" b="0" i="0" dirty="0" err="1">
              <a:latin typeface="Helvetica Light" panose="020B0403020202020204" pitchFamily="34" charset="0"/>
            </a:rPr>
            <a:t>nurturing</a:t>
          </a:r>
          <a:endParaRPr lang="nl-NL" sz="1800" b="0" i="0" dirty="0">
            <a:latin typeface="Helvetica Light" panose="020B0403020202020204" pitchFamily="34" charset="0"/>
          </a:endParaRPr>
        </a:p>
        <a:p>
          <a:r>
            <a:rPr lang="nl-NL" sz="1800" b="0" i="0" dirty="0">
              <a:latin typeface="Helvetica Light" panose="020B0403020202020204" pitchFamily="34" charset="0"/>
            </a:rPr>
            <a:t>Overlegstructuur: wekelijks sales &amp; marketingoverleg</a:t>
          </a:r>
        </a:p>
      </dgm:t>
    </dgm:pt>
    <dgm:pt modelId="{465DC989-7C88-3E4C-B1D6-873EB44BA592}" type="parTrans" cxnId="{72F362D3-BDCE-BB42-ACCC-E8F63C5196AF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75C91542-58D2-A949-88F7-9A0C71BC9C8F}" type="sibTrans" cxnId="{72F362D3-BDCE-BB42-ACCC-E8F63C5196AF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DB962731-F7E7-9441-89CD-02ADEC0CEA5D}">
      <dgm:prSet custT="1"/>
      <dgm:spPr/>
      <dgm:t>
        <a:bodyPr/>
        <a:lstStyle/>
        <a:p>
          <a:r>
            <a:rPr lang="nl-NL" sz="1800" b="1" i="0" dirty="0">
              <a:latin typeface="Helvetica Light" panose="020B0403020202020204" pitchFamily="34" charset="0"/>
            </a:rPr>
            <a:t>Leveren</a:t>
          </a:r>
        </a:p>
        <a:p>
          <a:endParaRPr lang="nl-NL" sz="1800" b="0" i="0" dirty="0">
            <a:latin typeface="Helvetica Light" panose="020B0403020202020204" pitchFamily="34" charset="0"/>
          </a:endParaRPr>
        </a:p>
        <a:p>
          <a:r>
            <a:rPr lang="nl-NL" sz="1800" b="0" i="0" dirty="0">
              <a:latin typeface="Helvetica Light" panose="020B0403020202020204" pitchFamily="34" charset="0"/>
            </a:rPr>
            <a:t>Verantwoordelijk: Peter en zijn productieteam, Sonja en haar logistieke team </a:t>
          </a:r>
          <a:r>
            <a:rPr lang="nl-NL" sz="1800" b="0" i="0" dirty="0" err="1">
              <a:latin typeface="Helvetica Light" panose="020B0403020202020204" pitchFamily="34" charset="0"/>
            </a:rPr>
            <a:t>i.o.v</a:t>
          </a:r>
          <a:r>
            <a:rPr lang="nl-NL" sz="1800" b="0" i="0" dirty="0">
              <a:latin typeface="Helvetica Light" panose="020B0403020202020204" pitchFamily="34" charset="0"/>
            </a:rPr>
            <a:t> salesdirecteur</a:t>
          </a:r>
        </a:p>
        <a:p>
          <a:r>
            <a:rPr lang="nl-NL" sz="1800" b="0" i="0" dirty="0">
              <a:latin typeface="Helvetica Light" panose="020B0403020202020204" pitchFamily="34" charset="0"/>
            </a:rPr>
            <a:t>Werkwijze: zie checklists operatie</a:t>
          </a:r>
        </a:p>
        <a:p>
          <a:r>
            <a:rPr lang="nl-NL" sz="1800" b="0" i="0" dirty="0">
              <a:latin typeface="Helvetica Light" panose="020B0403020202020204" pitchFamily="34" charset="0"/>
            </a:rPr>
            <a:t>Overlegstructuur: wekelijks operationeel overleg </a:t>
          </a:r>
        </a:p>
      </dgm:t>
    </dgm:pt>
    <dgm:pt modelId="{6A47D903-5754-D143-B6CA-410C9805E56A}" type="parTrans" cxnId="{9833A130-DDCB-084E-8AE3-A05EC0501DA3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1EFEE502-B0CB-454C-8E06-429CA6769647}" type="sibTrans" cxnId="{9833A130-DDCB-084E-8AE3-A05EC0501DA3}">
      <dgm:prSet/>
      <dgm:spPr/>
      <dgm:t>
        <a:bodyPr/>
        <a:lstStyle/>
        <a:p>
          <a:endParaRPr lang="nl-NL" b="0" i="0">
            <a:latin typeface="Helvetica Light" panose="020B0403020202020204" pitchFamily="34" charset="0"/>
          </a:endParaRPr>
        </a:p>
      </dgm:t>
    </dgm:pt>
    <dgm:pt modelId="{61ED58A3-4FDC-2344-B474-4C68E094D6EE}" type="pres">
      <dgm:prSet presAssocID="{A5CA0CDB-5462-F64C-9353-EB88AAAB8115}" presName="Name0" presStyleCnt="0">
        <dgm:presLayoutVars>
          <dgm:dir/>
          <dgm:resizeHandles val="exact"/>
        </dgm:presLayoutVars>
      </dgm:prSet>
      <dgm:spPr/>
    </dgm:pt>
    <dgm:pt modelId="{59974153-07E6-0148-B21F-3E3979EDD4E9}" type="pres">
      <dgm:prSet presAssocID="{3757EBEB-469E-B241-8DB3-5912EC56DB21}" presName="node" presStyleLbl="node1" presStyleIdx="0" presStyleCnt="4">
        <dgm:presLayoutVars>
          <dgm:bulletEnabled val="1"/>
        </dgm:presLayoutVars>
      </dgm:prSet>
      <dgm:spPr/>
    </dgm:pt>
    <dgm:pt modelId="{24031960-B507-7242-BAD1-7237BDBAD8FE}" type="pres">
      <dgm:prSet presAssocID="{4EA3CBAF-D3EC-1B48-B225-37C5F3DBA4F0}" presName="sibTrans" presStyleLbl="sibTrans2D1" presStyleIdx="0" presStyleCnt="3"/>
      <dgm:spPr/>
    </dgm:pt>
    <dgm:pt modelId="{7AADB627-7CC6-7346-82B8-7F1B8AA219D7}" type="pres">
      <dgm:prSet presAssocID="{4EA3CBAF-D3EC-1B48-B225-37C5F3DBA4F0}" presName="connectorText" presStyleLbl="sibTrans2D1" presStyleIdx="0" presStyleCnt="3"/>
      <dgm:spPr/>
    </dgm:pt>
    <dgm:pt modelId="{6F618FFB-63C1-0049-BEB2-2D1752163F63}" type="pres">
      <dgm:prSet presAssocID="{57A71911-D88D-9544-90CA-557E2A310DFF}" presName="node" presStyleLbl="node1" presStyleIdx="1" presStyleCnt="4">
        <dgm:presLayoutVars>
          <dgm:bulletEnabled val="1"/>
        </dgm:presLayoutVars>
      </dgm:prSet>
      <dgm:spPr/>
    </dgm:pt>
    <dgm:pt modelId="{28089592-0709-CE40-9E72-F33F764FB27B}" type="pres">
      <dgm:prSet presAssocID="{D6A2E46D-29F1-6E4B-AFAC-939C6A68DB13}" presName="sibTrans" presStyleLbl="sibTrans2D1" presStyleIdx="1" presStyleCnt="3"/>
      <dgm:spPr/>
    </dgm:pt>
    <dgm:pt modelId="{6CEE68D2-C9E0-7445-8FC6-D304B77F5237}" type="pres">
      <dgm:prSet presAssocID="{D6A2E46D-29F1-6E4B-AFAC-939C6A68DB13}" presName="connectorText" presStyleLbl="sibTrans2D1" presStyleIdx="1" presStyleCnt="3"/>
      <dgm:spPr/>
    </dgm:pt>
    <dgm:pt modelId="{4C9A9E21-1ABE-A04F-A1B8-99731369447E}" type="pres">
      <dgm:prSet presAssocID="{DB962731-F7E7-9441-89CD-02ADEC0CEA5D}" presName="node" presStyleLbl="node1" presStyleIdx="2" presStyleCnt="4">
        <dgm:presLayoutVars>
          <dgm:bulletEnabled val="1"/>
        </dgm:presLayoutVars>
      </dgm:prSet>
      <dgm:spPr/>
    </dgm:pt>
    <dgm:pt modelId="{86850E02-8ABB-EC48-A166-F8C7958752B2}" type="pres">
      <dgm:prSet presAssocID="{1EFEE502-B0CB-454C-8E06-429CA6769647}" presName="sibTrans" presStyleLbl="sibTrans2D1" presStyleIdx="2" presStyleCnt="3"/>
      <dgm:spPr/>
    </dgm:pt>
    <dgm:pt modelId="{11CEB639-558E-364B-8C7B-B43FD78AB643}" type="pres">
      <dgm:prSet presAssocID="{1EFEE502-B0CB-454C-8E06-429CA6769647}" presName="connectorText" presStyleLbl="sibTrans2D1" presStyleIdx="2" presStyleCnt="3"/>
      <dgm:spPr/>
    </dgm:pt>
    <dgm:pt modelId="{669F56B9-01D5-B649-B7EC-F7DCCA155C61}" type="pres">
      <dgm:prSet presAssocID="{ECDA253F-E742-5D4F-B212-01AA5D55A067}" presName="node" presStyleLbl="node1" presStyleIdx="3" presStyleCnt="4" custLinFactNeighborX="5634" custLinFactNeighborY="527">
        <dgm:presLayoutVars>
          <dgm:bulletEnabled val="1"/>
        </dgm:presLayoutVars>
      </dgm:prSet>
      <dgm:spPr/>
    </dgm:pt>
  </dgm:ptLst>
  <dgm:cxnLst>
    <dgm:cxn modelId="{D5F57907-A5AD-DF4B-936B-7BA0D6A7E4A3}" type="presOf" srcId="{DB962731-F7E7-9441-89CD-02ADEC0CEA5D}" destId="{4C9A9E21-1ABE-A04F-A1B8-99731369447E}" srcOrd="0" destOrd="0" presId="urn:microsoft.com/office/officeart/2005/8/layout/process1"/>
    <dgm:cxn modelId="{9833A130-DDCB-084E-8AE3-A05EC0501DA3}" srcId="{A5CA0CDB-5462-F64C-9353-EB88AAAB8115}" destId="{DB962731-F7E7-9441-89CD-02ADEC0CEA5D}" srcOrd="2" destOrd="0" parTransId="{6A47D903-5754-D143-B6CA-410C9805E56A}" sibTransId="{1EFEE502-B0CB-454C-8E06-429CA6769647}"/>
    <dgm:cxn modelId="{9242533E-5F44-4746-80E2-EDA9357F6371}" type="presOf" srcId="{ECDA253F-E742-5D4F-B212-01AA5D55A067}" destId="{669F56B9-01D5-B649-B7EC-F7DCCA155C61}" srcOrd="0" destOrd="0" presId="urn:microsoft.com/office/officeart/2005/8/layout/process1"/>
    <dgm:cxn modelId="{8F2F1770-7B69-9043-81C7-9488633BC987}" type="presOf" srcId="{D6A2E46D-29F1-6E4B-AFAC-939C6A68DB13}" destId="{28089592-0709-CE40-9E72-F33F764FB27B}" srcOrd="0" destOrd="0" presId="urn:microsoft.com/office/officeart/2005/8/layout/process1"/>
    <dgm:cxn modelId="{F6F01970-5C3E-204F-9824-E7227D290B8D}" type="presOf" srcId="{3757EBEB-469E-B241-8DB3-5912EC56DB21}" destId="{59974153-07E6-0148-B21F-3E3979EDD4E9}" srcOrd="0" destOrd="0" presId="urn:microsoft.com/office/officeart/2005/8/layout/process1"/>
    <dgm:cxn modelId="{FB159F74-1FD9-5A4D-B976-45A24B9F96E2}" srcId="{A5CA0CDB-5462-F64C-9353-EB88AAAB8115}" destId="{57A71911-D88D-9544-90CA-557E2A310DFF}" srcOrd="1" destOrd="0" parTransId="{132278AF-3E97-2740-9E3D-15C83B0984E3}" sibTransId="{D6A2E46D-29F1-6E4B-AFAC-939C6A68DB13}"/>
    <dgm:cxn modelId="{8D97697A-C24C-0D49-802B-74D3B25B3B1A}" srcId="{A5CA0CDB-5462-F64C-9353-EB88AAAB8115}" destId="{3757EBEB-469E-B241-8DB3-5912EC56DB21}" srcOrd="0" destOrd="0" parTransId="{66A8DFB0-4C46-F046-8A78-FD9459F7B95F}" sibTransId="{4EA3CBAF-D3EC-1B48-B225-37C5F3DBA4F0}"/>
    <dgm:cxn modelId="{D0DED299-EB63-9147-9581-BA0E959E8CA9}" type="presOf" srcId="{4EA3CBAF-D3EC-1B48-B225-37C5F3DBA4F0}" destId="{24031960-B507-7242-BAD1-7237BDBAD8FE}" srcOrd="0" destOrd="0" presId="urn:microsoft.com/office/officeart/2005/8/layout/process1"/>
    <dgm:cxn modelId="{19DD549C-ED85-8D49-B749-3FF2760255D7}" type="presOf" srcId="{A5CA0CDB-5462-F64C-9353-EB88AAAB8115}" destId="{61ED58A3-4FDC-2344-B474-4C68E094D6EE}" srcOrd="0" destOrd="0" presId="urn:microsoft.com/office/officeart/2005/8/layout/process1"/>
    <dgm:cxn modelId="{2CD3D2A4-52EF-054D-82C7-8E518570C3FE}" type="presOf" srcId="{1EFEE502-B0CB-454C-8E06-429CA6769647}" destId="{86850E02-8ABB-EC48-A166-F8C7958752B2}" srcOrd="0" destOrd="0" presId="urn:microsoft.com/office/officeart/2005/8/layout/process1"/>
    <dgm:cxn modelId="{44A6CCA7-8D65-1643-A770-9882CFE5FC60}" type="presOf" srcId="{1EFEE502-B0CB-454C-8E06-429CA6769647}" destId="{11CEB639-558E-364B-8C7B-B43FD78AB643}" srcOrd="1" destOrd="0" presId="urn:microsoft.com/office/officeart/2005/8/layout/process1"/>
    <dgm:cxn modelId="{9F3E2AB2-B129-6041-8AA9-0D05D8000F16}" type="presOf" srcId="{D6A2E46D-29F1-6E4B-AFAC-939C6A68DB13}" destId="{6CEE68D2-C9E0-7445-8FC6-D304B77F5237}" srcOrd="1" destOrd="0" presId="urn:microsoft.com/office/officeart/2005/8/layout/process1"/>
    <dgm:cxn modelId="{5A2B30C8-42AE-4E46-A13F-458CAC57C80E}" type="presOf" srcId="{4EA3CBAF-D3EC-1B48-B225-37C5F3DBA4F0}" destId="{7AADB627-7CC6-7346-82B8-7F1B8AA219D7}" srcOrd="1" destOrd="0" presId="urn:microsoft.com/office/officeart/2005/8/layout/process1"/>
    <dgm:cxn modelId="{72F362D3-BDCE-BB42-ACCC-E8F63C5196AF}" srcId="{A5CA0CDB-5462-F64C-9353-EB88AAAB8115}" destId="{ECDA253F-E742-5D4F-B212-01AA5D55A067}" srcOrd="3" destOrd="0" parTransId="{465DC989-7C88-3E4C-B1D6-873EB44BA592}" sibTransId="{75C91542-58D2-A949-88F7-9A0C71BC9C8F}"/>
    <dgm:cxn modelId="{69278FE3-C69D-E948-B81D-A06A9A71D376}" type="presOf" srcId="{57A71911-D88D-9544-90CA-557E2A310DFF}" destId="{6F618FFB-63C1-0049-BEB2-2D1752163F63}" srcOrd="0" destOrd="0" presId="urn:microsoft.com/office/officeart/2005/8/layout/process1"/>
    <dgm:cxn modelId="{0AD7EBC5-E6D2-134B-8C3F-CF36A2D4BB44}" type="presParOf" srcId="{61ED58A3-4FDC-2344-B474-4C68E094D6EE}" destId="{59974153-07E6-0148-B21F-3E3979EDD4E9}" srcOrd="0" destOrd="0" presId="urn:microsoft.com/office/officeart/2005/8/layout/process1"/>
    <dgm:cxn modelId="{C3C81874-EEFC-7F46-B33D-B0CD55954EB1}" type="presParOf" srcId="{61ED58A3-4FDC-2344-B474-4C68E094D6EE}" destId="{24031960-B507-7242-BAD1-7237BDBAD8FE}" srcOrd="1" destOrd="0" presId="urn:microsoft.com/office/officeart/2005/8/layout/process1"/>
    <dgm:cxn modelId="{29DDDBE0-A546-954E-BF75-A1B98FFADD3C}" type="presParOf" srcId="{24031960-B507-7242-BAD1-7237BDBAD8FE}" destId="{7AADB627-7CC6-7346-82B8-7F1B8AA219D7}" srcOrd="0" destOrd="0" presId="urn:microsoft.com/office/officeart/2005/8/layout/process1"/>
    <dgm:cxn modelId="{8A6D6B45-7AA8-3D41-962C-2B433B654526}" type="presParOf" srcId="{61ED58A3-4FDC-2344-B474-4C68E094D6EE}" destId="{6F618FFB-63C1-0049-BEB2-2D1752163F63}" srcOrd="2" destOrd="0" presId="urn:microsoft.com/office/officeart/2005/8/layout/process1"/>
    <dgm:cxn modelId="{B19A59FD-6DC6-9E40-9069-4A05E04F355C}" type="presParOf" srcId="{61ED58A3-4FDC-2344-B474-4C68E094D6EE}" destId="{28089592-0709-CE40-9E72-F33F764FB27B}" srcOrd="3" destOrd="0" presId="urn:microsoft.com/office/officeart/2005/8/layout/process1"/>
    <dgm:cxn modelId="{92708163-F33C-A14A-B04B-C0335280EDB7}" type="presParOf" srcId="{28089592-0709-CE40-9E72-F33F764FB27B}" destId="{6CEE68D2-C9E0-7445-8FC6-D304B77F5237}" srcOrd="0" destOrd="0" presId="urn:microsoft.com/office/officeart/2005/8/layout/process1"/>
    <dgm:cxn modelId="{C5EBC5A7-6DBC-F74A-8647-FC339AB228CA}" type="presParOf" srcId="{61ED58A3-4FDC-2344-B474-4C68E094D6EE}" destId="{4C9A9E21-1ABE-A04F-A1B8-99731369447E}" srcOrd="4" destOrd="0" presId="urn:microsoft.com/office/officeart/2005/8/layout/process1"/>
    <dgm:cxn modelId="{329FCD91-2FB5-304E-A9FD-98BA686F0300}" type="presParOf" srcId="{61ED58A3-4FDC-2344-B474-4C68E094D6EE}" destId="{86850E02-8ABB-EC48-A166-F8C7958752B2}" srcOrd="5" destOrd="0" presId="urn:microsoft.com/office/officeart/2005/8/layout/process1"/>
    <dgm:cxn modelId="{EDA2F3CB-69E5-9E49-B8E0-9F2D79C4F6AF}" type="presParOf" srcId="{86850E02-8ABB-EC48-A166-F8C7958752B2}" destId="{11CEB639-558E-364B-8C7B-B43FD78AB643}" srcOrd="0" destOrd="0" presId="urn:microsoft.com/office/officeart/2005/8/layout/process1"/>
    <dgm:cxn modelId="{7B2E597C-8D4F-4D40-84C9-A3E0090F53A3}" type="presParOf" srcId="{61ED58A3-4FDC-2344-B474-4C68E094D6EE}" destId="{669F56B9-01D5-B649-B7EC-F7DCCA155C6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74153-07E6-0148-B21F-3E3979EDD4E9}">
      <dsp:nvSpPr>
        <dsp:cNvPr id="0" name=""/>
        <dsp:cNvSpPr/>
      </dsp:nvSpPr>
      <dsp:spPr>
        <a:xfrm>
          <a:off x="7815" y="5501465"/>
          <a:ext cx="3417133" cy="2819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i="0" kern="1200" dirty="0">
              <a:latin typeface="Helvetica Light" panose="020B0403020202020204" pitchFamily="34" charset="0"/>
            </a:rPr>
            <a:t>Ontwikkeling product/dienst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b="0" i="0" kern="1200" dirty="0">
            <a:latin typeface="Helvetica Light" panose="020B040302020202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Verantwoordelijk: John en zijn ontwikkelteam in opdracht van directie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Werkwijze: zie checklist productontwikkeling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Overlegstructuur: wekelijks innovatieoverleg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b="1" i="0" kern="1200" dirty="0">
            <a:latin typeface="Helvetica Light" panose="020B0403020202020204" pitchFamily="34" charset="0"/>
          </a:endParaRPr>
        </a:p>
      </dsp:txBody>
      <dsp:txXfrm>
        <a:off x="90385" y="5584035"/>
        <a:ext cx="3251993" cy="2653995"/>
      </dsp:txXfrm>
    </dsp:sp>
    <dsp:sp modelId="{24031960-B507-7242-BAD1-7237BDBAD8FE}">
      <dsp:nvSpPr>
        <dsp:cNvPr id="0" name=""/>
        <dsp:cNvSpPr/>
      </dsp:nvSpPr>
      <dsp:spPr>
        <a:xfrm>
          <a:off x="3766662" y="6487308"/>
          <a:ext cx="724432" cy="8474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400" b="0" i="0" kern="1200">
            <a:latin typeface="Helvetica Light" panose="020B0403020202020204" pitchFamily="34" charset="0"/>
          </a:endParaRPr>
        </a:p>
      </dsp:txBody>
      <dsp:txXfrm>
        <a:off x="3766662" y="6656798"/>
        <a:ext cx="507102" cy="508469"/>
      </dsp:txXfrm>
    </dsp:sp>
    <dsp:sp modelId="{6F618FFB-63C1-0049-BEB2-2D1752163F63}">
      <dsp:nvSpPr>
        <dsp:cNvPr id="0" name=""/>
        <dsp:cNvSpPr/>
      </dsp:nvSpPr>
      <dsp:spPr>
        <a:xfrm>
          <a:off x="4791802" y="5501465"/>
          <a:ext cx="3417133" cy="2819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i="0" kern="1200" dirty="0" err="1">
              <a:latin typeface="Helvetica Light" panose="020B0403020202020204" pitchFamily="34" charset="0"/>
            </a:rPr>
            <a:t>Vermarkten</a:t>
          </a:r>
          <a:r>
            <a:rPr lang="nl-NL" sz="1800" b="1" i="0" kern="1200" dirty="0">
              <a:latin typeface="Helvetica Light" panose="020B0403020202020204" pitchFamily="34" charset="0"/>
            </a:rPr>
            <a:t> &amp; verkopen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b="0" i="0" kern="1200" dirty="0">
            <a:latin typeface="Helvetica Light" panose="020B040302020202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Verantwoordelijk: </a:t>
          </a:r>
          <a:r>
            <a:rPr lang="nl-NL" sz="1800" b="0" i="0" kern="1200" dirty="0" err="1">
              <a:latin typeface="Helvetica Light" panose="020B0403020202020204" pitchFamily="34" charset="0"/>
            </a:rPr>
            <a:t>Charlene</a:t>
          </a:r>
          <a:r>
            <a:rPr lang="nl-NL" sz="1800" b="0" i="0" kern="1200" dirty="0">
              <a:latin typeface="Helvetica Light" panose="020B0403020202020204" pitchFamily="34" charset="0"/>
            </a:rPr>
            <a:t> en haar marketingteam (lead) en Edwin met zijn salesteam i.o.v. directie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Werkwijze: zie checklists marketing &amp; sales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Overlegstructuur: wekelijks sales &amp; marketingoverleg</a:t>
          </a:r>
        </a:p>
      </dsp:txBody>
      <dsp:txXfrm>
        <a:off x="4874372" y="5584035"/>
        <a:ext cx="3251993" cy="2653995"/>
      </dsp:txXfrm>
    </dsp:sp>
    <dsp:sp modelId="{28089592-0709-CE40-9E72-F33F764FB27B}">
      <dsp:nvSpPr>
        <dsp:cNvPr id="0" name=""/>
        <dsp:cNvSpPr/>
      </dsp:nvSpPr>
      <dsp:spPr>
        <a:xfrm>
          <a:off x="8550649" y="6487308"/>
          <a:ext cx="724432" cy="8474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400" b="0" i="0" kern="1200">
            <a:latin typeface="Helvetica Light" panose="020B0403020202020204" pitchFamily="34" charset="0"/>
          </a:endParaRPr>
        </a:p>
      </dsp:txBody>
      <dsp:txXfrm>
        <a:off x="8550649" y="6656798"/>
        <a:ext cx="507102" cy="508469"/>
      </dsp:txXfrm>
    </dsp:sp>
    <dsp:sp modelId="{4C9A9E21-1ABE-A04F-A1B8-99731369447E}">
      <dsp:nvSpPr>
        <dsp:cNvPr id="0" name=""/>
        <dsp:cNvSpPr/>
      </dsp:nvSpPr>
      <dsp:spPr>
        <a:xfrm>
          <a:off x="9575789" y="5501465"/>
          <a:ext cx="3417133" cy="2819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i="0" kern="1200" dirty="0">
              <a:latin typeface="Helvetica Light" panose="020B0403020202020204" pitchFamily="34" charset="0"/>
            </a:rPr>
            <a:t>Leveren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b="0" i="0" kern="1200" dirty="0">
            <a:latin typeface="Helvetica Light" panose="020B040302020202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Verantwoordelijk: Peter en zijn productieteam, Sonja en haar logistieke team </a:t>
          </a:r>
          <a:r>
            <a:rPr lang="nl-NL" sz="1800" b="0" i="0" kern="1200" dirty="0" err="1">
              <a:latin typeface="Helvetica Light" panose="020B0403020202020204" pitchFamily="34" charset="0"/>
            </a:rPr>
            <a:t>i.o.v</a:t>
          </a:r>
          <a:r>
            <a:rPr lang="nl-NL" sz="1800" b="0" i="0" kern="1200" dirty="0">
              <a:latin typeface="Helvetica Light" panose="020B0403020202020204" pitchFamily="34" charset="0"/>
            </a:rPr>
            <a:t> salesdirecteur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Werkwijze: zie checklists operatie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Overlegstructuur: wekelijks operationeel overleg </a:t>
          </a:r>
        </a:p>
      </dsp:txBody>
      <dsp:txXfrm>
        <a:off x="9658359" y="5584035"/>
        <a:ext cx="3251993" cy="2653995"/>
      </dsp:txXfrm>
    </dsp:sp>
    <dsp:sp modelId="{86850E02-8ABB-EC48-A166-F8C7958752B2}">
      <dsp:nvSpPr>
        <dsp:cNvPr id="0" name=""/>
        <dsp:cNvSpPr/>
      </dsp:nvSpPr>
      <dsp:spPr>
        <a:xfrm rot="10659">
          <a:off x="13336588" y="6494800"/>
          <a:ext cx="728578" cy="8474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400" b="0" i="0" kern="1200">
            <a:latin typeface="Helvetica Light" panose="020B0403020202020204" pitchFamily="34" charset="0"/>
          </a:endParaRPr>
        </a:p>
      </dsp:txBody>
      <dsp:txXfrm>
        <a:off x="13336589" y="6663951"/>
        <a:ext cx="510005" cy="508469"/>
      </dsp:txXfrm>
    </dsp:sp>
    <dsp:sp modelId="{669F56B9-01D5-B649-B7EC-F7DCCA155C61}">
      <dsp:nvSpPr>
        <dsp:cNvPr id="0" name=""/>
        <dsp:cNvSpPr/>
      </dsp:nvSpPr>
      <dsp:spPr>
        <a:xfrm>
          <a:off x="14367592" y="5516322"/>
          <a:ext cx="3417133" cy="2819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i="0" kern="1200" dirty="0" err="1">
              <a:latin typeface="Helvetica Light" panose="020B0403020202020204" pitchFamily="34" charset="0"/>
            </a:rPr>
            <a:t>Nurturen</a:t>
          </a:r>
          <a:endParaRPr lang="nl-NL" sz="1800" b="1" i="0" kern="1200" dirty="0">
            <a:latin typeface="Helvetica Light" panose="020B040302020202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800" b="1" i="0" kern="1200" dirty="0">
            <a:latin typeface="Helvetica Light" panose="020B040302020202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Verantwoordelijk: </a:t>
          </a:r>
          <a:r>
            <a:rPr lang="nl-NL" sz="1800" b="0" i="0" kern="1200" dirty="0" err="1">
              <a:latin typeface="Helvetica Light" panose="020B0403020202020204" pitchFamily="34" charset="0"/>
            </a:rPr>
            <a:t>Charlene</a:t>
          </a:r>
          <a:r>
            <a:rPr lang="nl-NL" sz="1800" b="0" i="0" kern="1200" dirty="0">
              <a:latin typeface="Helvetica Light" panose="020B0403020202020204" pitchFamily="34" charset="0"/>
            </a:rPr>
            <a:t> en haar marketingteam en Edwin met zijn salesteam (lead) i.o.v. salesdirecteur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Werkwijze: zie checklist </a:t>
          </a:r>
          <a:r>
            <a:rPr lang="nl-NL" sz="1800" b="0" i="0" kern="1200" dirty="0" err="1">
              <a:latin typeface="Helvetica Light" panose="020B0403020202020204" pitchFamily="34" charset="0"/>
            </a:rPr>
            <a:t>nurturing</a:t>
          </a:r>
          <a:endParaRPr lang="nl-NL" sz="1800" b="0" i="0" kern="1200" dirty="0">
            <a:latin typeface="Helvetica Light" panose="020B040302020202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Helvetica Light" panose="020B0403020202020204" pitchFamily="34" charset="0"/>
            </a:rPr>
            <a:t>Overlegstructuur: wekelijks sales &amp; marketingoverleg</a:t>
          </a:r>
        </a:p>
      </dsp:txBody>
      <dsp:txXfrm>
        <a:off x="14450162" y="5598892"/>
        <a:ext cx="3251993" cy="2653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75231-6845-8647-93F8-1E5A1D5AED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5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oen, heuvelachtig landschap"/>
          <p:cNvSpPr>
            <a:spLocks noGrp="1"/>
          </p:cNvSpPr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23" name="Auteur en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2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eitinformat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Feitinformatie</a:t>
            </a:r>
          </a:p>
        </p:txBody>
      </p:sp>
      <p:sp>
        <p:nvSpPr>
          <p:cNvPr id="107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oekenning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Toekenning</a:t>
            </a:r>
          </a:p>
        </p:txBody>
      </p:sp>
      <p:sp>
        <p:nvSpPr>
          <p:cNvPr id="116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“Bijzonder citaat”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van wilde planten die tussen stenen groeien"/>
          <p:cNvSpPr>
            <a:spLocks noGrp="1"/>
          </p:cNvSpPr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Grote rotsformatie onder donkere wolken met een onverharde weg op de voorgrond"/>
          <p:cNvSpPr>
            <a:spLocks noGrp="1"/>
          </p:cNvSpPr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Close-up van een wilde plant die tussen lavastenen groeit"/>
          <p:cNvSpPr>
            <a:spLocks noGrp="1"/>
          </p:cNvSpPr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oor een groen rotsachtig landschap omgeven waterval"/>
          <p:cNvSpPr>
            <a:spLocks noGrp="1"/>
          </p:cNvSpPr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7916"/>
            <a:ext cx="21945600" cy="2286000"/>
          </a:xfrm>
        </p:spPr>
        <p:txBody>
          <a:bodyPr/>
          <a:lstStyle/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3" y="3355502"/>
            <a:ext cx="21945600" cy="8015644"/>
          </a:xfrm>
        </p:spPr>
        <p:txBody>
          <a:bodyPr>
            <a:normAutofit/>
          </a:bodyPr>
          <a:lstStyle>
            <a:lvl1pPr marL="685800" indent="-685800">
              <a:buFont typeface="Arial" panose="020B0604020202020204" pitchFamily="34" charset="0"/>
              <a:buChar char="•"/>
              <a:defRPr sz="2800"/>
            </a:lvl1pPr>
            <a:lvl2pPr marL="1485900" indent="-571500">
              <a:buFont typeface="Arial" panose="020B0604020202020204" pitchFamily="34" charset="0"/>
              <a:buChar char="•"/>
              <a:defRPr sz="2800"/>
            </a:lvl2pPr>
            <a:lvl3pPr marL="2286000" indent="-457200">
              <a:buFont typeface="Arial" panose="020B0604020202020204" pitchFamily="34" charset="0"/>
              <a:buChar char="•"/>
              <a:defRPr sz="2800"/>
            </a:lvl3pPr>
            <a:lvl4pPr marL="3200400" indent="-457200">
              <a:buFont typeface="Arial" panose="020B0604020202020204" pitchFamily="34" charset="0"/>
              <a:buChar char="•"/>
              <a:defRPr sz="2800"/>
            </a:lvl4pPr>
            <a:lvl5pPr marL="4114800" indent="-457200">
              <a:buFont typeface="Arial" panose="020B0604020202020204" pitchFamily="34" charset="0"/>
              <a:buChar char="•"/>
              <a:defRPr sz="2800"/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C8A7D68-0CDF-D24D-B476-022A5540E90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12752385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8905044" y="13063360"/>
            <a:ext cx="490519" cy="379591"/>
          </a:xfrm>
          <a:prstGeom prst="rect">
            <a:avLst/>
          </a:prstGeom>
        </p:spPr>
        <p:txBody>
          <a:bodyPr/>
          <a:lstStyle/>
          <a:p>
            <a:fld id="{D7BE84A3-F419-C545-BB5E-50277A84109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219200" y="2141304"/>
            <a:ext cx="21945600" cy="1214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66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Naam dia</a:t>
            </a:r>
          </a:p>
        </p:txBody>
      </p:sp>
      <p:sp>
        <p:nvSpPr>
          <p:cNvPr id="33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Met mos bedekte rotsen"/>
          <p:cNvSpPr>
            <a:spLocks noGrp="1"/>
          </p:cNvSpPr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am di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43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44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.,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6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6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Grote rotsformatie onder donkere wolken met een onverharde weg op de voorgrond"/>
          <p:cNvSpPr>
            <a:spLocks noGrp="1"/>
          </p:cNvSpPr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Sectietitel</a:t>
            </a:r>
          </a:p>
        </p:txBody>
      </p:sp>
      <p:sp>
        <p:nvSpPr>
          <p:cNvPr id="7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80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8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Titel agenda</a:t>
            </a:r>
          </a:p>
        </p:txBody>
      </p:sp>
      <p:sp>
        <p:nvSpPr>
          <p:cNvPr id="89" name="Ondertitel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agenda</a:t>
            </a:r>
          </a:p>
        </p:txBody>
      </p:sp>
      <p:sp>
        <p:nvSpPr>
          <p:cNvPr id="90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Agendaonderwerpen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Naam dia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C0EA4F7-6159-7BD9-E408-95320F542D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427845"/>
              </p:ext>
            </p:extLst>
          </p:nvPr>
        </p:nvGraphicFramePr>
        <p:xfrm>
          <a:off x="3580987" y="-1975638"/>
          <a:ext cx="17784726" cy="13822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hthoek 8">
            <a:extLst>
              <a:ext uri="{FF2B5EF4-FFF2-40B4-BE49-F238E27FC236}">
                <a16:creationId xmlns:a16="http://schemas.microsoft.com/office/drawing/2014/main" id="{AE7D1BF9-34D5-EA8F-046E-422C7501188F}"/>
              </a:ext>
            </a:extLst>
          </p:cNvPr>
          <p:cNvSpPr/>
          <p:nvPr/>
        </p:nvSpPr>
        <p:spPr>
          <a:xfrm>
            <a:off x="3645530" y="7651567"/>
            <a:ext cx="17784726" cy="6995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/>
              <a:t>Kop/staartoverleg (1x per maand)</a:t>
            </a:r>
          </a:p>
          <a:p>
            <a:pPr algn="ctr"/>
            <a:r>
              <a:rPr lang="nl-NL" sz="1800" dirty="0"/>
              <a:t>Directie en management bespreken en beoordelen de informatie die uit de overlegstructuren binnen het kernproces wordt gerapporteerd, en neemt besluiten en stuurt bij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CCFAFF0-D576-3A9C-56CD-3F1EA52846CC}"/>
              </a:ext>
            </a:extLst>
          </p:cNvPr>
          <p:cNvSpPr txBox="1"/>
          <p:nvPr/>
        </p:nvSpPr>
        <p:spPr>
          <a:xfrm>
            <a:off x="13118871" y="8704126"/>
            <a:ext cx="3726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/>
          </a:p>
          <a:p>
            <a:r>
              <a:rPr lang="nl-NL" sz="1400" dirty="0"/>
              <a:t>HALS: hoe gaat het met de organisatie, met het bereiken van onze doelen, hoe loopt het. welke ontwikkelingen zijn er </a:t>
            </a:r>
            <a:r>
              <a:rPr lang="nl-NL" sz="1400" dirty="0" err="1"/>
              <a:t>bedrijfsbreed</a:t>
            </a:r>
            <a:r>
              <a:rPr lang="nl-NL" sz="1400" dirty="0"/>
              <a:t>?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A17EF0D-00DB-574F-5FBE-3B985CEC3F66}"/>
              </a:ext>
            </a:extLst>
          </p:cNvPr>
          <p:cNvSpPr txBox="1"/>
          <p:nvPr/>
        </p:nvSpPr>
        <p:spPr>
          <a:xfrm>
            <a:off x="11159556" y="5547867"/>
            <a:ext cx="2627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Verkocht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269DFED-982E-FBCC-7D4F-436C36590886}"/>
              </a:ext>
            </a:extLst>
          </p:cNvPr>
          <p:cNvSpPr txBox="1"/>
          <p:nvPr/>
        </p:nvSpPr>
        <p:spPr>
          <a:xfrm>
            <a:off x="15961585" y="5578799"/>
            <a:ext cx="2627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Geleverd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FF01AB8-88B2-59A0-1D16-7DA71CF70FEF}"/>
              </a:ext>
            </a:extLst>
          </p:cNvPr>
          <p:cNvSpPr txBox="1"/>
          <p:nvPr/>
        </p:nvSpPr>
        <p:spPr>
          <a:xfrm>
            <a:off x="6357533" y="5386563"/>
            <a:ext cx="262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Signaal: </a:t>
            </a:r>
          </a:p>
          <a:p>
            <a:pPr algn="ctr"/>
            <a:r>
              <a:rPr lang="nl-NL" sz="1600" dirty="0"/>
              <a:t>in verkoop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59B22C20-63E3-A233-9504-34582C493419}"/>
              </a:ext>
            </a:extLst>
          </p:cNvPr>
          <p:cNvSpPr/>
          <p:nvPr/>
        </p:nvSpPr>
        <p:spPr>
          <a:xfrm>
            <a:off x="3580987" y="10241835"/>
            <a:ext cx="17784726" cy="1342302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Interne communicatiekalender [HALS]</a:t>
            </a:r>
          </a:p>
          <a:p>
            <a:pPr algn="ctr"/>
            <a:r>
              <a:rPr lang="nl-NL" sz="1600" dirty="0"/>
              <a:t>1x kwartaal management update, wekelijks/tweewekelijks communicatiemoment, bedrijfsapp</a:t>
            </a:r>
          </a:p>
        </p:txBody>
      </p:sp>
      <p:sp>
        <p:nvSpPr>
          <p:cNvPr id="3" name="mét en vóór opdrachtgevers  gestroomlijnd komen tot mooie gebouwen">
            <a:extLst>
              <a:ext uri="{FF2B5EF4-FFF2-40B4-BE49-F238E27FC236}">
                <a16:creationId xmlns:a16="http://schemas.microsoft.com/office/drawing/2014/main" id="{7F602460-A541-366B-EB06-B8E02C781957}"/>
              </a:ext>
            </a:extLst>
          </p:cNvPr>
          <p:cNvSpPr txBox="1"/>
          <p:nvPr/>
        </p:nvSpPr>
        <p:spPr>
          <a:xfrm>
            <a:off x="1287735" y="685381"/>
            <a:ext cx="17947165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10000" b="1"/>
            </a:pPr>
            <a:r>
              <a:rPr lang="nl-NL" dirty="0">
                <a:latin typeface="Didot" panose="02000503000000020003" pitchFamily="2" charset="-79"/>
                <a:cs typeface="Didot" panose="02000503000000020003" pitchFamily="2" charset="-79"/>
              </a:rPr>
              <a:t>Voorbeeld kernproces</a:t>
            </a:r>
            <a:endParaRPr dirty="0">
              <a:latin typeface="Didot" panose="02000503000000020003" pitchFamily="2" charset="-79"/>
              <a:cs typeface="Didot" panose="02000503000000020003" pitchFamily="2" charset="-79"/>
            </a:endParaRPr>
          </a:p>
        </p:txBody>
      </p:sp>
      <p:sp>
        <p:nvSpPr>
          <p:cNvPr id="7" name="Pijl omlaag 6">
            <a:extLst>
              <a:ext uri="{FF2B5EF4-FFF2-40B4-BE49-F238E27FC236}">
                <a16:creationId xmlns:a16="http://schemas.microsoft.com/office/drawing/2014/main" id="{8FC14DE0-73A4-3CDA-8729-50A4EFB31881}"/>
              </a:ext>
            </a:extLst>
          </p:cNvPr>
          <p:cNvSpPr/>
          <p:nvPr/>
        </p:nvSpPr>
        <p:spPr>
          <a:xfrm>
            <a:off x="4953944" y="6425548"/>
            <a:ext cx="790873" cy="974035"/>
          </a:xfrm>
          <a:prstGeom prst="downArrow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" name="Pijl omlaag 7">
            <a:extLst>
              <a:ext uri="{FF2B5EF4-FFF2-40B4-BE49-F238E27FC236}">
                <a16:creationId xmlns:a16="http://schemas.microsoft.com/office/drawing/2014/main" id="{64E7C9EB-EDA0-5191-D14C-07439FE8B5EC}"/>
              </a:ext>
            </a:extLst>
          </p:cNvPr>
          <p:cNvSpPr/>
          <p:nvPr/>
        </p:nvSpPr>
        <p:spPr>
          <a:xfrm>
            <a:off x="9865880" y="6468479"/>
            <a:ext cx="790873" cy="974035"/>
          </a:xfrm>
          <a:prstGeom prst="downArrow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Pijl omlaag 9">
            <a:extLst>
              <a:ext uri="{FF2B5EF4-FFF2-40B4-BE49-F238E27FC236}">
                <a16:creationId xmlns:a16="http://schemas.microsoft.com/office/drawing/2014/main" id="{9000B305-DB3D-1FFE-31C0-72748B782ED3}"/>
              </a:ext>
            </a:extLst>
          </p:cNvPr>
          <p:cNvSpPr/>
          <p:nvPr/>
        </p:nvSpPr>
        <p:spPr>
          <a:xfrm>
            <a:off x="14520349" y="6468479"/>
            <a:ext cx="790873" cy="974035"/>
          </a:xfrm>
          <a:prstGeom prst="downArrow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" name="Pijl omlaag 12">
            <a:extLst>
              <a:ext uri="{FF2B5EF4-FFF2-40B4-BE49-F238E27FC236}">
                <a16:creationId xmlns:a16="http://schemas.microsoft.com/office/drawing/2014/main" id="{BBC633DF-B681-030B-4CA4-75FBEF952FA4}"/>
              </a:ext>
            </a:extLst>
          </p:cNvPr>
          <p:cNvSpPr/>
          <p:nvPr/>
        </p:nvSpPr>
        <p:spPr>
          <a:xfrm>
            <a:off x="19305431" y="6468479"/>
            <a:ext cx="790873" cy="974035"/>
          </a:xfrm>
          <a:prstGeom prst="downArrow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9667527-6495-04B2-C4F0-D4E22A07F43B}"/>
              </a:ext>
            </a:extLst>
          </p:cNvPr>
          <p:cNvSpPr txBox="1"/>
          <p:nvPr/>
        </p:nvSpPr>
        <p:spPr>
          <a:xfrm>
            <a:off x="2860913" y="6571163"/>
            <a:ext cx="262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Informatie  over ontwikkeling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381C47E-58A3-463E-FDDA-231CEBA4F0E5}"/>
              </a:ext>
            </a:extLst>
          </p:cNvPr>
          <p:cNvSpPr txBox="1"/>
          <p:nvPr/>
        </p:nvSpPr>
        <p:spPr>
          <a:xfrm>
            <a:off x="7504995" y="6571163"/>
            <a:ext cx="2627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Informatie  over </a:t>
            </a:r>
            <a:r>
              <a:rPr lang="nl-NL" sz="1600" dirty="0" err="1"/>
              <a:t>vermarkten</a:t>
            </a:r>
            <a:r>
              <a:rPr lang="nl-NL" sz="1600" dirty="0"/>
              <a:t> en verkopen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8BE223B-F30C-E2D9-FC6B-0BE5B0601C10}"/>
              </a:ext>
            </a:extLst>
          </p:cNvPr>
          <p:cNvSpPr txBox="1"/>
          <p:nvPr/>
        </p:nvSpPr>
        <p:spPr>
          <a:xfrm>
            <a:off x="12044308" y="6563644"/>
            <a:ext cx="2627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Informatie  over leveringen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F81FE9C-FF26-3E02-8A01-4D8DF1D27352}"/>
              </a:ext>
            </a:extLst>
          </p:cNvPr>
          <p:cNvSpPr txBox="1"/>
          <p:nvPr/>
        </p:nvSpPr>
        <p:spPr>
          <a:xfrm>
            <a:off x="16845011" y="6563644"/>
            <a:ext cx="2627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Informatie  over </a:t>
            </a:r>
            <a:r>
              <a:rPr lang="nl-NL" sz="1600" dirty="0" err="1"/>
              <a:t>nurturing</a:t>
            </a:r>
            <a:endParaRPr lang="nl-NL" sz="1600" dirty="0"/>
          </a:p>
        </p:txBody>
      </p:sp>
      <p:sp>
        <p:nvSpPr>
          <p:cNvPr id="26" name="Pijl omlaag 25">
            <a:extLst>
              <a:ext uri="{FF2B5EF4-FFF2-40B4-BE49-F238E27FC236}">
                <a16:creationId xmlns:a16="http://schemas.microsoft.com/office/drawing/2014/main" id="{A6AE798B-455E-3434-BE95-097682D3E158}"/>
              </a:ext>
            </a:extLst>
          </p:cNvPr>
          <p:cNvSpPr/>
          <p:nvPr/>
        </p:nvSpPr>
        <p:spPr>
          <a:xfrm>
            <a:off x="12142457" y="8755160"/>
            <a:ext cx="790873" cy="974035"/>
          </a:xfrm>
          <a:prstGeom prst="downArrow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8C9E723-59F7-DB0D-02BB-EE9EC9391D82}"/>
              </a:ext>
            </a:extLst>
          </p:cNvPr>
          <p:cNvSpPr txBox="1"/>
          <p:nvPr/>
        </p:nvSpPr>
        <p:spPr>
          <a:xfrm>
            <a:off x="15311222" y="1221645"/>
            <a:ext cx="7349031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2400" b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idot" panose="02000503000000020003" pitchFamily="2" charset="-79"/>
                <a:cs typeface="Didot" panose="02000503000000020003" pitchFamily="2" charset="-79"/>
                <a:sym typeface="Helvetica Neue"/>
              </a:rPr>
              <a:t>Gebruik dit format om het kernproces binnen jouw organisatie in kaart te brengen</a:t>
            </a:r>
          </a:p>
        </p:txBody>
      </p:sp>
    </p:spTree>
    <p:extLst>
      <p:ext uri="{BB962C8B-B14F-4D97-AF65-F5344CB8AC3E}">
        <p14:creationId xmlns:p14="http://schemas.microsoft.com/office/powerpoint/2010/main" val="2966310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</p:bldLst>
  </p:timing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232</Words>
  <Application>Microsoft Macintosh PowerPoint</Application>
  <PresentationFormat>Aangepast</PresentationFormat>
  <Paragraphs>37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Didot</vt:lpstr>
      <vt:lpstr>Helvetica Light</vt:lpstr>
      <vt:lpstr>Helvetica Neue</vt:lpstr>
      <vt:lpstr>Helvetica Neue Medium</vt:lpstr>
      <vt:lpstr>20_BasicBlack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lastModifiedBy>Ellen van Dijk | BrandForceOne</cp:lastModifiedBy>
  <cp:revision>20</cp:revision>
  <dcterms:modified xsi:type="dcterms:W3CDTF">2023-10-04T09:19:15Z</dcterms:modified>
</cp:coreProperties>
</file>